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78" r:id="rId10"/>
    <p:sldId id="279" r:id="rId11"/>
    <p:sldId id="264" r:id="rId12"/>
    <p:sldId id="274" r:id="rId13"/>
    <p:sldId id="275" r:id="rId14"/>
    <p:sldId id="276" r:id="rId15"/>
    <p:sldId id="265" r:id="rId16"/>
    <p:sldId id="277" r:id="rId17"/>
    <p:sldId id="266" r:id="rId18"/>
    <p:sldId id="267" r:id="rId19"/>
    <p:sldId id="268" r:id="rId20"/>
    <p:sldId id="269" r:id="rId21"/>
    <p:sldId id="270" r:id="rId22"/>
    <p:sldId id="280" r:id="rId23"/>
    <p:sldId id="271" r:id="rId24"/>
    <p:sldId id="272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/>
    <p:restoredTop sz="93610"/>
  </p:normalViewPr>
  <p:slideViewPr>
    <p:cSldViewPr snapToGrid="0" snapToObjects="1">
      <p:cViewPr varScale="1">
        <p:scale>
          <a:sx n="99" d="100"/>
          <a:sy n="99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7653B-BA77-D548-BDAE-0D1D7F96A845}" type="datetimeFigureOut">
              <a:rPr lang="nl-NL" smtClean="0"/>
              <a:t>27-03-19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F3334-2221-C74E-B23E-19C12B5B229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68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713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659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198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15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41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691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668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85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504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39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849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514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833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78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177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208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406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31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76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65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685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788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968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22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1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251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F3334-2221-C74E-B23E-19C12B5B229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79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E161-788A-3B40-9D99-BA7766B77BE8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6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8BECC-957F-CB4B-83BB-28122E1B0501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83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62F40-2038-FC41-9599-5F460E233E52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21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5C09-BD42-DF42-BA81-5F6F552F71B4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3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A5D5-1BCA-4045-A9F0-EF61FFD2900F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538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8A91-F10D-7543-9064-CEFE36A9B69A}" type="datetime1">
              <a:rPr lang="nl-NL" smtClean="0"/>
              <a:t>27-03-19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30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91C8-92EF-3145-BD79-BBAF72E81520}" type="datetime1">
              <a:rPr lang="nl-NL" smtClean="0"/>
              <a:t>27-03-19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982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73C7-42B0-7843-BE42-FC60F457A4D0}" type="datetime1">
              <a:rPr lang="nl-NL" smtClean="0"/>
              <a:t>27-03-19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36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A46C-0FB2-E948-829E-B864AB85D5BA}" type="datetime1">
              <a:rPr lang="nl-NL" smtClean="0"/>
              <a:t>27-03-19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45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82E6-9005-C54B-8332-EC8059B62E41}" type="datetime1">
              <a:rPr lang="nl-NL" smtClean="0"/>
              <a:t>27-03-19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2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C23D-BF2A-0244-8E86-F5531E90503F}" type="datetime1">
              <a:rPr lang="nl-NL" smtClean="0"/>
              <a:t>27-03-19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23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7138-B828-FF49-AF77-7A3A1C0C04B7}" type="datetime1">
              <a:rPr lang="nl-NL" smtClean="0"/>
              <a:t>27-03-19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A8AA1-92D0-9B49-8298-4BB15B233C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0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4698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UML &amp; onderzoek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040911" y="1297172"/>
            <a:ext cx="6813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nl-NL" sz="5400" dirty="0"/>
              <a:t>4+1 model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views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 err="1"/>
              <a:t>diagrammmen</a:t>
            </a:r>
            <a:endParaRPr lang="nl-NL" sz="5400" dirty="0"/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kleine lus </a:t>
            </a:r>
            <a:r>
              <a:rPr lang="nl-NL" sz="2800" dirty="0"/>
              <a:t>(syntax controle)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grote lus </a:t>
            </a:r>
            <a:r>
              <a:rPr lang="nl-NL" sz="2800" dirty="0"/>
              <a:t>(inhoudelijk onderzoek)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voorbeeld</a:t>
            </a:r>
          </a:p>
        </p:txBody>
      </p:sp>
    </p:spTree>
    <p:extLst>
      <p:ext uri="{BB962C8B-B14F-4D97-AF65-F5344CB8AC3E}">
        <p14:creationId xmlns:p14="http://schemas.microsoft.com/office/powerpoint/2010/main" val="80739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10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F22C3FA-3E3A-8E49-BC12-C51704404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16"/>
          <a:stretch/>
        </p:blipFill>
        <p:spPr>
          <a:xfrm>
            <a:off x="2598234" y="111489"/>
            <a:ext cx="9695935" cy="663502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A0314DD-5D42-3742-AA0C-AD2D2A10CEBB}"/>
              </a:ext>
            </a:extLst>
          </p:cNvPr>
          <p:cNvSpPr txBox="1"/>
          <p:nvPr/>
        </p:nvSpPr>
        <p:spPr>
          <a:xfrm>
            <a:off x="0" y="-188064"/>
            <a:ext cx="2891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﻿</a:t>
            </a:r>
            <a:r>
              <a:rPr lang="nl-NL" sz="4000" dirty="0">
                <a:solidFill>
                  <a:srgbClr val="FF0000"/>
                </a:solidFill>
              </a:rPr>
              <a:t>﻿﻿</a:t>
            </a:r>
            <a:r>
              <a:rPr lang="nl-NL" sz="4000" dirty="0" err="1">
                <a:solidFill>
                  <a:srgbClr val="FF0000"/>
                </a:solidFill>
              </a:rPr>
              <a:t>use</a:t>
            </a:r>
            <a:r>
              <a:rPr lang="nl-NL" sz="4000" dirty="0">
                <a:solidFill>
                  <a:srgbClr val="FF0000"/>
                </a:solidFill>
              </a:rPr>
              <a:t>-case scenario</a:t>
            </a:r>
          </a:p>
          <a:p>
            <a:r>
              <a:rPr lang="nl-NL" sz="4000" dirty="0">
                <a:solidFill>
                  <a:srgbClr val="FF0000"/>
                </a:solidFill>
              </a:rPr>
              <a:t>voorbeeld 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98657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304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Voorbeeld 4+1: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11</a:t>
            </a:fld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12626" r="5314" b="20612"/>
          <a:stretch/>
        </p:blipFill>
        <p:spPr>
          <a:xfrm>
            <a:off x="4240469" y="2057400"/>
            <a:ext cx="4491218" cy="259080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6" t="28627" r="23031" b="15687"/>
          <a:stretch/>
        </p:blipFill>
        <p:spPr>
          <a:xfrm>
            <a:off x="617008" y="894665"/>
            <a:ext cx="3331633" cy="254350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1" y="4774001"/>
            <a:ext cx="3880379" cy="148311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9" y="152401"/>
            <a:ext cx="5029199" cy="169955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058" y="4133545"/>
            <a:ext cx="3070216" cy="2123566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4976945" y="3406308"/>
            <a:ext cx="2592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scenario's </a:t>
            </a:r>
            <a:endParaRPr lang="nl-NL" sz="4400" dirty="0"/>
          </a:p>
        </p:txBody>
      </p:sp>
      <p:sp>
        <p:nvSpPr>
          <p:cNvPr id="12" name="Rechthoek 11"/>
          <p:cNvSpPr/>
          <p:nvPr/>
        </p:nvSpPr>
        <p:spPr>
          <a:xfrm>
            <a:off x="1481932" y="1002178"/>
            <a:ext cx="18934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logisch </a:t>
            </a:r>
            <a:endParaRPr lang="nl-NL" sz="4400" dirty="0"/>
          </a:p>
        </p:txBody>
      </p:sp>
      <p:sp>
        <p:nvSpPr>
          <p:cNvPr id="15" name="Rechthoek 14"/>
          <p:cNvSpPr/>
          <p:nvPr/>
        </p:nvSpPr>
        <p:spPr>
          <a:xfrm>
            <a:off x="176870" y="5337234"/>
            <a:ext cx="1812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proces</a:t>
            </a:r>
            <a:r>
              <a:rPr lang="nl-NL" sz="3600" dirty="0">
                <a:solidFill>
                  <a:srgbClr val="FF0000"/>
                </a:solidFill>
              </a:rPr>
              <a:t> </a:t>
            </a:r>
            <a:endParaRPr lang="nl-NL" sz="3600" dirty="0"/>
          </a:p>
        </p:txBody>
      </p:sp>
      <p:sp>
        <p:nvSpPr>
          <p:cNvPr id="16" name="Rechthoek 15"/>
          <p:cNvSpPr/>
          <p:nvPr/>
        </p:nvSpPr>
        <p:spPr>
          <a:xfrm>
            <a:off x="8407398" y="1546879"/>
            <a:ext cx="36703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implementatie </a:t>
            </a:r>
            <a:endParaRPr lang="nl-NL" sz="4400" dirty="0"/>
          </a:p>
        </p:txBody>
      </p:sp>
      <p:sp>
        <p:nvSpPr>
          <p:cNvPr id="17" name="Rechthoek 16"/>
          <p:cNvSpPr/>
          <p:nvPr/>
        </p:nvSpPr>
        <p:spPr>
          <a:xfrm>
            <a:off x="10111591" y="5757799"/>
            <a:ext cx="1496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fysiek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64360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304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Voorbeeld 4+1: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12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4607977" y="2283361"/>
            <a:ext cx="246413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scenario's</a:t>
            </a:r>
          </a:p>
          <a:p>
            <a:r>
              <a:rPr lang="nl-NL" sz="2800" dirty="0"/>
              <a:t>user-</a:t>
            </a:r>
            <a:r>
              <a:rPr lang="nl-NL" sz="2800" dirty="0" err="1"/>
              <a:t>stories</a:t>
            </a:r>
            <a:endParaRPr lang="nl-NL" sz="2800" dirty="0"/>
          </a:p>
          <a:p>
            <a:r>
              <a:rPr lang="nl-NL" sz="2800" dirty="0" err="1"/>
              <a:t>use</a:t>
            </a:r>
            <a:r>
              <a:rPr lang="nl-NL" sz="2800" dirty="0"/>
              <a:t>-case~</a:t>
            </a:r>
          </a:p>
          <a:p>
            <a:r>
              <a:rPr lang="nl-NL" sz="2800" dirty="0" err="1"/>
              <a:t>uc</a:t>
            </a:r>
            <a:r>
              <a:rPr lang="nl-NL" sz="2800" dirty="0"/>
              <a:t>-scenario’s </a:t>
            </a:r>
          </a:p>
        </p:txBody>
      </p:sp>
      <p:sp>
        <p:nvSpPr>
          <p:cNvPr id="12" name="Rechthoek 11"/>
          <p:cNvSpPr/>
          <p:nvPr/>
        </p:nvSpPr>
        <p:spPr>
          <a:xfrm>
            <a:off x="1481932" y="1002178"/>
            <a:ext cx="1765227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logisch</a:t>
            </a:r>
          </a:p>
          <a:p>
            <a:r>
              <a:rPr lang="nl-NL" sz="2800" dirty="0"/>
              <a:t>klasse~</a:t>
            </a:r>
          </a:p>
          <a:p>
            <a:r>
              <a:rPr lang="nl-NL" sz="2800" dirty="0"/>
              <a:t>object~</a:t>
            </a:r>
            <a:r>
              <a:rPr lang="nl-NL" sz="4400" dirty="0">
                <a:solidFill>
                  <a:srgbClr val="FF0000"/>
                </a:solidFill>
              </a:rPr>
              <a:t> </a:t>
            </a:r>
            <a:endParaRPr lang="nl-NL" sz="4400" dirty="0"/>
          </a:p>
        </p:txBody>
      </p:sp>
      <p:sp>
        <p:nvSpPr>
          <p:cNvPr id="15" name="Rechthoek 14"/>
          <p:cNvSpPr/>
          <p:nvPr/>
        </p:nvSpPr>
        <p:spPr>
          <a:xfrm>
            <a:off x="1481932" y="3731682"/>
            <a:ext cx="2516073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proces</a:t>
            </a:r>
          </a:p>
          <a:p>
            <a:r>
              <a:rPr lang="nl-NL" sz="2800" dirty="0" err="1"/>
              <a:t>sequence</a:t>
            </a:r>
            <a:r>
              <a:rPr lang="nl-NL" sz="2800" dirty="0"/>
              <a:t>~</a:t>
            </a:r>
          </a:p>
          <a:p>
            <a:r>
              <a:rPr lang="nl-NL" sz="2800" dirty="0" err="1"/>
              <a:t>toestands</a:t>
            </a:r>
            <a:r>
              <a:rPr lang="nl-NL" sz="2800" dirty="0"/>
              <a:t>~</a:t>
            </a:r>
          </a:p>
          <a:p>
            <a:r>
              <a:rPr lang="nl-NL" sz="2800" dirty="0"/>
              <a:t>activiteiten~</a:t>
            </a:r>
          </a:p>
          <a:p>
            <a:r>
              <a:rPr lang="nl-NL" sz="2800" dirty="0"/>
              <a:t>communicatie~ </a:t>
            </a:r>
          </a:p>
        </p:txBody>
      </p:sp>
      <p:sp>
        <p:nvSpPr>
          <p:cNvPr id="16" name="Rechthoek 15"/>
          <p:cNvSpPr/>
          <p:nvPr/>
        </p:nvSpPr>
        <p:spPr>
          <a:xfrm>
            <a:off x="8276441" y="1002178"/>
            <a:ext cx="354206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implementatie</a:t>
            </a:r>
          </a:p>
          <a:p>
            <a:r>
              <a:rPr lang="nl-NL" sz="2800" dirty="0"/>
              <a:t>package~</a:t>
            </a:r>
          </a:p>
          <a:p>
            <a:r>
              <a:rPr lang="nl-NL" sz="2800" dirty="0"/>
              <a:t>component~ </a:t>
            </a:r>
          </a:p>
        </p:txBody>
      </p:sp>
      <p:sp>
        <p:nvSpPr>
          <p:cNvPr id="17" name="Rechthoek 16"/>
          <p:cNvSpPr/>
          <p:nvPr/>
        </p:nvSpPr>
        <p:spPr>
          <a:xfrm>
            <a:off x="8276441" y="3731681"/>
            <a:ext cx="21225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fysiek</a:t>
            </a:r>
          </a:p>
          <a:p>
            <a:r>
              <a:rPr lang="nl-NL" sz="2800" dirty="0" err="1"/>
              <a:t>deployment</a:t>
            </a:r>
            <a:r>
              <a:rPr lang="nl-NL" sz="28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528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705852" y="753978"/>
            <a:ext cx="11205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/>
              <a:t>Vraag:</a:t>
            </a:r>
          </a:p>
          <a:p>
            <a:r>
              <a:rPr lang="nl-NL" sz="6000" dirty="0"/>
              <a:t>Hoe weet je  of je 4+1 model klopt?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39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705852" y="753978"/>
            <a:ext cx="11205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0" dirty="0"/>
              <a:t>Vraag:</a:t>
            </a:r>
          </a:p>
          <a:p>
            <a:r>
              <a:rPr lang="nl-NL" sz="6000" dirty="0"/>
              <a:t>Hoe weet je of je 4+1 model klopt?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14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37803" y="3498867"/>
            <a:ext cx="62983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600" dirty="0">
                <a:solidFill>
                  <a:srgbClr val="FF0000"/>
                </a:solidFill>
              </a:rPr>
              <a:t>Onderzoek! </a:t>
            </a:r>
          </a:p>
        </p:txBody>
      </p:sp>
    </p:spTree>
    <p:extLst>
      <p:ext uri="{BB962C8B-B14F-4D97-AF65-F5344CB8AC3E}">
        <p14:creationId xmlns:p14="http://schemas.microsoft.com/office/powerpoint/2010/main" val="1096739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4698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UML &amp; onderzoek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15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2079024" y="2151330"/>
            <a:ext cx="6814751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/>
              <a:t>Onderzoek</a:t>
            </a:r>
            <a:r>
              <a:rPr lang="nl-NL" sz="5400" dirty="0"/>
              <a:t> 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kleine lus </a:t>
            </a:r>
            <a:r>
              <a:rPr lang="nl-NL" sz="2800" dirty="0"/>
              <a:t>(syntax controle)</a:t>
            </a:r>
          </a:p>
          <a:p>
            <a:pPr marL="571500" indent="-571500">
              <a:buFont typeface="Arial" charset="0"/>
              <a:buChar char="•"/>
            </a:pPr>
            <a:r>
              <a:rPr lang="nl-NL" sz="5400" dirty="0"/>
              <a:t>grote lus </a:t>
            </a:r>
            <a:r>
              <a:rPr lang="nl-NL" sz="2800" dirty="0"/>
              <a:t>(inhoudelijk onderzoek)</a:t>
            </a:r>
            <a:endParaRPr lang="nl-NL" sz="4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19000" r="33500"/>
          <a:stretch/>
        </p:blipFill>
        <p:spPr>
          <a:xfrm>
            <a:off x="5842000" y="367446"/>
            <a:ext cx="241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9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902417" y="0"/>
            <a:ext cx="7805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V-model met ‘lusjes van Losse’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16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" t="2984" r="2343" b="2944"/>
          <a:stretch/>
        </p:blipFill>
        <p:spPr>
          <a:xfrm>
            <a:off x="1477926" y="999304"/>
            <a:ext cx="8654902" cy="572217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0217889" y="5892581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(Miriam Losse</a:t>
            </a:r>
          </a:p>
          <a:p>
            <a:r>
              <a:rPr lang="nl-NL" dirty="0"/>
              <a:t>2019)</a:t>
            </a:r>
          </a:p>
        </p:txBody>
      </p:sp>
    </p:spTree>
    <p:extLst>
      <p:ext uri="{BB962C8B-B14F-4D97-AF65-F5344CB8AC3E}">
        <p14:creationId xmlns:p14="http://schemas.microsoft.com/office/powerpoint/2010/main" val="41352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42" y="246774"/>
            <a:ext cx="8387753" cy="663595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0" y="0"/>
            <a:ext cx="4698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UML &amp; onderzoek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17</a:t>
            </a:fld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15761" y="1879368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i="1" dirty="0"/>
              <a:t>kleine lus: 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9315229" y="-83263"/>
            <a:ext cx="2038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i="1" dirty="0"/>
              <a:t>grote lus: </a:t>
            </a:r>
          </a:p>
        </p:txBody>
      </p:sp>
    </p:spTree>
    <p:extLst>
      <p:ext uri="{BB962C8B-B14F-4D97-AF65-F5344CB8AC3E}">
        <p14:creationId xmlns:p14="http://schemas.microsoft.com/office/powerpoint/2010/main" val="155509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18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2545477" y="-99886"/>
            <a:ext cx="7190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kleine lus: </a:t>
            </a:r>
            <a:r>
              <a:rPr lang="nl-NL" sz="4800" dirty="0">
                <a:solidFill>
                  <a:srgbClr val="FF0000"/>
                </a:solidFill>
              </a:rPr>
              <a:t>syntax</a:t>
            </a:r>
            <a:r>
              <a:rPr lang="nl-NL" sz="4800" dirty="0"/>
              <a:t> onderzoek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8889" r="18040" b="19622"/>
          <a:stretch/>
        </p:blipFill>
        <p:spPr>
          <a:xfrm>
            <a:off x="218292" y="1960262"/>
            <a:ext cx="5579546" cy="401727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894" y="1524592"/>
            <a:ext cx="6098016" cy="4922217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9368050" y="3286297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1" name="Rechthoek 10"/>
          <p:cNvSpPr/>
          <p:nvPr/>
        </p:nvSpPr>
        <p:spPr>
          <a:xfrm>
            <a:off x="10536200" y="2361892"/>
            <a:ext cx="37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Rechthoek 11"/>
          <p:cNvSpPr/>
          <p:nvPr/>
        </p:nvSpPr>
        <p:spPr>
          <a:xfrm>
            <a:off x="9735978" y="37708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accent6"/>
                </a:solidFill>
              </a:rPr>
              <a:t>✔</a:t>
            </a:r>
          </a:p>
        </p:txBody>
      </p:sp>
      <p:sp>
        <p:nvSpPr>
          <p:cNvPr id="13" name="Rechthoek 12"/>
          <p:cNvSpPr/>
          <p:nvPr/>
        </p:nvSpPr>
        <p:spPr>
          <a:xfrm>
            <a:off x="8641379" y="468753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accent6"/>
                </a:solidFill>
              </a:rPr>
              <a:t>✔</a:t>
            </a:r>
          </a:p>
        </p:txBody>
      </p:sp>
      <p:sp>
        <p:nvSpPr>
          <p:cNvPr id="14" name="Rechthoek 13"/>
          <p:cNvSpPr/>
          <p:nvPr/>
        </p:nvSpPr>
        <p:spPr>
          <a:xfrm>
            <a:off x="9884775" y="4202165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5" name="Rechthoek 14"/>
          <p:cNvSpPr/>
          <p:nvPr/>
        </p:nvSpPr>
        <p:spPr>
          <a:xfrm>
            <a:off x="10180644" y="1960262"/>
            <a:ext cx="286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569880" y="2793476"/>
            <a:ext cx="37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Rechthoek 16"/>
          <p:cNvSpPr/>
          <p:nvPr/>
        </p:nvSpPr>
        <p:spPr>
          <a:xfrm>
            <a:off x="9941328" y="4164313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8" name="Rechthoek 17"/>
          <p:cNvSpPr/>
          <p:nvPr/>
        </p:nvSpPr>
        <p:spPr>
          <a:xfrm>
            <a:off x="9327179" y="5027163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1506414" y="5577481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502271" y="992965"/>
            <a:ext cx="2866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view/diagram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7842078" y="919188"/>
            <a:ext cx="174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controle</a:t>
            </a:r>
          </a:p>
        </p:txBody>
      </p:sp>
    </p:spTree>
    <p:extLst>
      <p:ext uri="{BB962C8B-B14F-4D97-AF65-F5344CB8AC3E}">
        <p14:creationId xmlns:p14="http://schemas.microsoft.com/office/powerpoint/2010/main" val="39035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19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8889" r="18040" b="19622"/>
          <a:stretch/>
        </p:blipFill>
        <p:spPr>
          <a:xfrm>
            <a:off x="0" y="1981716"/>
            <a:ext cx="5681487" cy="409067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73" y="1733030"/>
            <a:ext cx="6446990" cy="4588042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2545477" y="-99886"/>
            <a:ext cx="821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grote lus: </a:t>
            </a:r>
            <a:r>
              <a:rPr lang="nl-NL" sz="4800" dirty="0">
                <a:solidFill>
                  <a:srgbClr val="FF0000"/>
                </a:solidFill>
              </a:rPr>
              <a:t>inhoudelijk </a:t>
            </a:r>
            <a:r>
              <a:rPr lang="nl-NL" sz="4800" dirty="0"/>
              <a:t>onderzoek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502271" y="992965"/>
            <a:ext cx="2866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view/diagram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7842078" y="919188"/>
            <a:ext cx="174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controle</a:t>
            </a:r>
          </a:p>
        </p:txBody>
      </p:sp>
    </p:spTree>
    <p:extLst>
      <p:ext uri="{BB962C8B-B14F-4D97-AF65-F5344CB8AC3E}">
        <p14:creationId xmlns:p14="http://schemas.microsoft.com/office/powerpoint/2010/main" val="177425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157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</a:t>
            </a:fld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2899610" y="234530"/>
            <a:ext cx="997417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solidFill>
                  <a:srgbClr val="FF0000"/>
                </a:solidFill>
              </a:rPr>
              <a:t>4+1 model </a:t>
            </a:r>
            <a:r>
              <a:rPr lang="nl-NL" sz="3200" i="1" dirty="0"/>
              <a:t>(Kruchten 1995)</a:t>
            </a:r>
            <a:endParaRPr lang="nl-NL" sz="3200" i="1" dirty="0">
              <a:solidFill>
                <a:srgbClr val="FF0000"/>
              </a:solidFill>
            </a:endParaRPr>
          </a:p>
          <a:p>
            <a:r>
              <a:rPr lang="nl-NL" sz="4400" dirty="0">
                <a:solidFill>
                  <a:srgbClr val="FF0000"/>
                </a:solidFill>
              </a:rPr>
              <a:t>		     </a:t>
            </a:r>
            <a:r>
              <a:rPr lang="nl-NL" sz="4400" dirty="0"/>
              <a:t>= beschrijving systeem</a:t>
            </a:r>
          </a:p>
          <a:p>
            <a:r>
              <a:rPr lang="nl-NL" sz="4400" i="1" dirty="0"/>
              <a:t>d.m.v.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400" dirty="0"/>
              <a:t>logische 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400" dirty="0"/>
              <a:t>proces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400" dirty="0"/>
              <a:t>fysieke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400" dirty="0"/>
              <a:t>implementatie</a:t>
            </a:r>
          </a:p>
          <a:p>
            <a:r>
              <a:rPr lang="nl-NL" sz="4400" dirty="0"/>
              <a:t>		+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400" dirty="0"/>
              <a:t>scenario’s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8269298" y="3785272"/>
            <a:ext cx="12516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view</a:t>
            </a:r>
          </a:p>
        </p:txBody>
      </p:sp>
      <p:sp>
        <p:nvSpPr>
          <p:cNvPr id="8" name="Rechteraccolade 7"/>
          <p:cNvSpPr/>
          <p:nvPr/>
        </p:nvSpPr>
        <p:spPr>
          <a:xfrm>
            <a:off x="7619999" y="2311705"/>
            <a:ext cx="533400" cy="3928644"/>
          </a:xfrm>
          <a:prstGeom prst="righ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253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20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545188" y="-46167"/>
            <a:ext cx="794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grote lus: </a:t>
            </a:r>
            <a:r>
              <a:rPr lang="nl-NL" sz="4800" dirty="0">
                <a:solidFill>
                  <a:srgbClr val="FF0000"/>
                </a:solidFill>
              </a:rPr>
              <a:t>inhoudelijke </a:t>
            </a:r>
            <a:r>
              <a:rPr lang="nl-NL" sz="4800" dirty="0"/>
              <a:t>controle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3" y="1768308"/>
            <a:ext cx="6446990" cy="4588042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420100" y="2349500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>
                <a:solidFill>
                  <a:srgbClr val="FF0000"/>
                </a:solidFill>
              </a:rPr>
              <a:t>HOE?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</p:spTree>
    <p:extLst>
      <p:ext uri="{BB962C8B-B14F-4D97-AF65-F5344CB8AC3E}">
        <p14:creationId xmlns:p14="http://schemas.microsoft.com/office/powerpoint/2010/main" val="180570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21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545188" y="-46167"/>
            <a:ext cx="794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grote lus: </a:t>
            </a:r>
            <a:r>
              <a:rPr lang="nl-NL" sz="4800" dirty="0">
                <a:solidFill>
                  <a:srgbClr val="FF0000"/>
                </a:solidFill>
              </a:rPr>
              <a:t>inhoudelijke </a:t>
            </a:r>
            <a:r>
              <a:rPr lang="nl-NL" sz="4800" dirty="0"/>
              <a:t>controle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3" y="1768308"/>
            <a:ext cx="6446990" cy="4588042"/>
          </a:xfrm>
          <a:prstGeom prst="rect">
            <a:avLst/>
          </a:prstGeom>
        </p:spPr>
      </p:pic>
      <p:cxnSp>
        <p:nvCxnSpPr>
          <p:cNvPr id="9" name="Kromme verbindingslijn 8"/>
          <p:cNvCxnSpPr/>
          <p:nvPr/>
        </p:nvCxnSpPr>
        <p:spPr>
          <a:xfrm flipV="1">
            <a:off x="3940457" y="1546314"/>
            <a:ext cx="4682843" cy="1009650"/>
          </a:xfrm>
          <a:prstGeom prst="curvedConnector3">
            <a:avLst>
              <a:gd name="adj1" fmla="val 63018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8647547" y="1130994"/>
            <a:ext cx="3594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collega, klant</a:t>
            </a:r>
          </a:p>
        </p:txBody>
      </p:sp>
      <p:cxnSp>
        <p:nvCxnSpPr>
          <p:cNvPr id="12" name="Kromme verbindingslijn 11"/>
          <p:cNvCxnSpPr/>
          <p:nvPr/>
        </p:nvCxnSpPr>
        <p:spPr>
          <a:xfrm flipV="1">
            <a:off x="5059436" y="2386661"/>
            <a:ext cx="3551164" cy="1152781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8623300" y="1924534"/>
            <a:ext cx="3594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8355447" y="2810100"/>
            <a:ext cx="1918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</a:t>
            </a:r>
          </a:p>
        </p:txBody>
      </p:sp>
      <p:cxnSp>
        <p:nvCxnSpPr>
          <p:cNvPr id="16" name="Kromme verbindingslijn 15"/>
          <p:cNvCxnSpPr>
            <a:endCxn id="15" idx="1"/>
          </p:cNvCxnSpPr>
          <p:nvPr/>
        </p:nvCxnSpPr>
        <p:spPr>
          <a:xfrm flipV="1">
            <a:off x="5338836" y="3194821"/>
            <a:ext cx="3016611" cy="865947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8355447" y="3702531"/>
            <a:ext cx="1918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</a:t>
            </a:r>
          </a:p>
        </p:txBody>
      </p:sp>
      <p:cxnSp>
        <p:nvCxnSpPr>
          <p:cNvPr id="19" name="Kromme verbindingslijn 18"/>
          <p:cNvCxnSpPr/>
          <p:nvPr/>
        </p:nvCxnSpPr>
        <p:spPr>
          <a:xfrm flipV="1">
            <a:off x="4330700" y="4157795"/>
            <a:ext cx="4024747" cy="427422"/>
          </a:xfrm>
          <a:prstGeom prst="curvedConnector3">
            <a:avLst>
              <a:gd name="adj1" fmla="val 59782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349304" y="4561614"/>
            <a:ext cx="320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cxnSp>
        <p:nvCxnSpPr>
          <p:cNvPr id="26" name="Kromme verbindingslijn 25"/>
          <p:cNvCxnSpPr>
            <a:endCxn id="25" idx="1"/>
          </p:cNvCxnSpPr>
          <p:nvPr/>
        </p:nvCxnSpPr>
        <p:spPr>
          <a:xfrm flipV="1">
            <a:off x="5593989" y="4946335"/>
            <a:ext cx="2755315" cy="119224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8323904" y="5411727"/>
            <a:ext cx="320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cxnSp>
        <p:nvCxnSpPr>
          <p:cNvPr id="30" name="Kromme verbindingslijn 29"/>
          <p:cNvCxnSpPr>
            <a:endCxn id="29" idx="1"/>
          </p:cNvCxnSpPr>
          <p:nvPr/>
        </p:nvCxnSpPr>
        <p:spPr>
          <a:xfrm flipV="1">
            <a:off x="6172200" y="5796448"/>
            <a:ext cx="2151704" cy="252589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</p:spTree>
    <p:extLst>
      <p:ext uri="{BB962C8B-B14F-4D97-AF65-F5344CB8AC3E}">
        <p14:creationId xmlns:p14="http://schemas.microsoft.com/office/powerpoint/2010/main" val="199414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22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545188" y="-46167"/>
            <a:ext cx="794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grote lus: </a:t>
            </a:r>
            <a:r>
              <a:rPr lang="nl-NL" sz="4800" dirty="0">
                <a:solidFill>
                  <a:srgbClr val="FF0000"/>
                </a:solidFill>
              </a:rPr>
              <a:t>inhoudelijke </a:t>
            </a:r>
            <a:r>
              <a:rPr lang="nl-NL" sz="4800" dirty="0"/>
              <a:t>controle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3" y="1768308"/>
            <a:ext cx="6446990" cy="4588042"/>
          </a:xfrm>
          <a:prstGeom prst="rect">
            <a:avLst/>
          </a:prstGeom>
        </p:spPr>
      </p:pic>
      <p:cxnSp>
        <p:nvCxnSpPr>
          <p:cNvPr id="9" name="Kromme verbindingslijn 8"/>
          <p:cNvCxnSpPr/>
          <p:nvPr/>
        </p:nvCxnSpPr>
        <p:spPr>
          <a:xfrm flipV="1">
            <a:off x="3940457" y="1546314"/>
            <a:ext cx="4682843" cy="1009650"/>
          </a:xfrm>
          <a:prstGeom prst="curvedConnector3">
            <a:avLst>
              <a:gd name="adj1" fmla="val 63018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8647547" y="1130994"/>
            <a:ext cx="3594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collega, klant</a:t>
            </a:r>
          </a:p>
        </p:txBody>
      </p:sp>
      <p:cxnSp>
        <p:nvCxnSpPr>
          <p:cNvPr id="12" name="Kromme verbindingslijn 11"/>
          <p:cNvCxnSpPr/>
          <p:nvPr/>
        </p:nvCxnSpPr>
        <p:spPr>
          <a:xfrm flipV="1">
            <a:off x="5059436" y="2386661"/>
            <a:ext cx="3551164" cy="1152781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8623300" y="1924534"/>
            <a:ext cx="3594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8355447" y="2810100"/>
            <a:ext cx="1918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</a:t>
            </a:r>
          </a:p>
        </p:txBody>
      </p:sp>
      <p:cxnSp>
        <p:nvCxnSpPr>
          <p:cNvPr id="16" name="Kromme verbindingslijn 15"/>
          <p:cNvCxnSpPr>
            <a:endCxn id="15" idx="1"/>
          </p:cNvCxnSpPr>
          <p:nvPr/>
        </p:nvCxnSpPr>
        <p:spPr>
          <a:xfrm flipV="1">
            <a:off x="5338836" y="3194821"/>
            <a:ext cx="3016611" cy="865947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8355447" y="3702531"/>
            <a:ext cx="1918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collega</a:t>
            </a:r>
          </a:p>
        </p:txBody>
      </p:sp>
      <p:cxnSp>
        <p:nvCxnSpPr>
          <p:cNvPr id="19" name="Kromme verbindingslijn 18"/>
          <p:cNvCxnSpPr/>
          <p:nvPr/>
        </p:nvCxnSpPr>
        <p:spPr>
          <a:xfrm flipV="1">
            <a:off x="4330700" y="4157795"/>
            <a:ext cx="4024747" cy="427422"/>
          </a:xfrm>
          <a:prstGeom prst="curvedConnector3">
            <a:avLst>
              <a:gd name="adj1" fmla="val 59782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8349304" y="4561614"/>
            <a:ext cx="320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cxnSp>
        <p:nvCxnSpPr>
          <p:cNvPr id="26" name="Kromme verbindingslijn 25"/>
          <p:cNvCxnSpPr>
            <a:endCxn id="25" idx="1"/>
          </p:cNvCxnSpPr>
          <p:nvPr/>
        </p:nvCxnSpPr>
        <p:spPr>
          <a:xfrm flipV="1">
            <a:off x="5593989" y="4946335"/>
            <a:ext cx="2755315" cy="119224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8323904" y="5411727"/>
            <a:ext cx="3207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scrum, klant</a:t>
            </a:r>
          </a:p>
        </p:txBody>
      </p:sp>
      <p:cxnSp>
        <p:nvCxnSpPr>
          <p:cNvPr id="30" name="Kromme verbindingslijn 29"/>
          <p:cNvCxnSpPr>
            <a:endCxn id="29" idx="1"/>
          </p:cNvCxnSpPr>
          <p:nvPr/>
        </p:nvCxnSpPr>
        <p:spPr>
          <a:xfrm flipV="1">
            <a:off x="6172200" y="5796448"/>
            <a:ext cx="2151704" cy="252589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A893DFA-70B5-FB47-B95C-7B8EE43375E7}"/>
              </a:ext>
            </a:extLst>
          </p:cNvPr>
          <p:cNvSpPr txBox="1"/>
          <p:nvPr/>
        </p:nvSpPr>
        <p:spPr>
          <a:xfrm rot="19936243">
            <a:off x="440204" y="2794712"/>
            <a:ext cx="10921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600" i="1" dirty="0" err="1">
                <a:solidFill>
                  <a:srgbClr val="FF0000"/>
                </a:solidFill>
              </a:rPr>
              <a:t>Requirementsanalyse</a:t>
            </a:r>
            <a:endParaRPr lang="nl-NL" sz="9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0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23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545188" y="-46167"/>
            <a:ext cx="794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grote lus: </a:t>
            </a:r>
            <a:r>
              <a:rPr lang="nl-NL" sz="4800" dirty="0">
                <a:solidFill>
                  <a:srgbClr val="FF0000"/>
                </a:solidFill>
              </a:rPr>
              <a:t>inhoudelijke </a:t>
            </a:r>
            <a:r>
              <a:rPr lang="nl-NL" sz="4800" dirty="0"/>
              <a:t>controle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9" y="2693975"/>
            <a:ext cx="5065031" cy="3604562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846778" y="1402168"/>
            <a:ext cx="33841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>
                <a:solidFill>
                  <a:srgbClr val="FF0000"/>
                </a:solidFill>
              </a:rPr>
              <a:t>methode?</a:t>
            </a:r>
          </a:p>
          <a:p>
            <a:endParaRPr lang="nl-NL" sz="4800" dirty="0">
              <a:solidFill>
                <a:srgbClr val="FF0000"/>
              </a:solidFill>
            </a:endParaRPr>
          </a:p>
          <a:p>
            <a:pPr marL="685800" indent="-685800">
              <a:buFont typeface="Arial" charset="0"/>
              <a:buChar char="•"/>
            </a:pPr>
            <a:r>
              <a:rPr lang="nl-NL" sz="4800" dirty="0">
                <a:solidFill>
                  <a:srgbClr val="FF0000"/>
                </a:solidFill>
              </a:rPr>
              <a:t>interview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800" dirty="0">
                <a:solidFill>
                  <a:srgbClr val="FF0000"/>
                </a:solidFill>
              </a:rPr>
              <a:t>desk-</a:t>
            </a:r>
            <a:r>
              <a:rPr lang="nl-NL" sz="4800" dirty="0" err="1">
                <a:solidFill>
                  <a:srgbClr val="FF0000"/>
                </a:solidFill>
              </a:rPr>
              <a:t>res</a:t>
            </a:r>
            <a:r>
              <a:rPr lang="nl-NL" sz="4800" dirty="0">
                <a:solidFill>
                  <a:srgbClr val="FF0000"/>
                </a:solidFill>
              </a:rPr>
              <a:t>.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800" dirty="0">
                <a:solidFill>
                  <a:srgbClr val="FF0000"/>
                </a:solidFill>
              </a:rPr>
              <a:t>data-</a:t>
            </a:r>
            <a:r>
              <a:rPr lang="nl-NL" sz="4800" dirty="0" err="1">
                <a:solidFill>
                  <a:srgbClr val="FF0000"/>
                </a:solidFill>
              </a:rPr>
              <a:t>anal</a:t>
            </a:r>
            <a:r>
              <a:rPr lang="nl-NL" sz="4800" dirty="0">
                <a:solidFill>
                  <a:srgbClr val="FF0000"/>
                </a:solidFill>
              </a:rPr>
              <a:t>.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800" dirty="0">
                <a:solidFill>
                  <a:srgbClr val="FF0000"/>
                </a:solidFill>
              </a:rPr>
              <a:t>prototype</a:t>
            </a:r>
          </a:p>
          <a:p>
            <a:pPr marL="685800" indent="-685800">
              <a:buFont typeface="Arial" charset="0"/>
              <a:buChar char="•"/>
            </a:pPr>
            <a:r>
              <a:rPr lang="nl-NL" sz="4800" dirty="0">
                <a:solidFill>
                  <a:srgbClr val="FF0000"/>
                </a:solidFill>
              </a:rPr>
              <a:t>. . . </a:t>
            </a:r>
          </a:p>
        </p:txBody>
      </p:sp>
      <p:cxnSp>
        <p:nvCxnSpPr>
          <p:cNvPr id="9" name="Kromme verbindingslijn 8"/>
          <p:cNvCxnSpPr/>
          <p:nvPr/>
        </p:nvCxnSpPr>
        <p:spPr>
          <a:xfrm flipV="1">
            <a:off x="2247709" y="3045467"/>
            <a:ext cx="3594388" cy="295327"/>
          </a:xfrm>
          <a:prstGeom prst="curvedConnector3">
            <a:avLst>
              <a:gd name="adj1" fmla="val 82153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5842097" y="2484754"/>
            <a:ext cx="255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collega, klant</a:t>
            </a:r>
          </a:p>
        </p:txBody>
      </p:sp>
      <p:cxnSp>
        <p:nvCxnSpPr>
          <p:cNvPr id="12" name="Kromme verbindingslijn 11"/>
          <p:cNvCxnSpPr/>
          <p:nvPr/>
        </p:nvCxnSpPr>
        <p:spPr>
          <a:xfrm flipV="1">
            <a:off x="3686548" y="3376370"/>
            <a:ext cx="2307858" cy="661366"/>
          </a:xfrm>
          <a:prstGeom prst="curvedConnector3">
            <a:avLst>
              <a:gd name="adj1" fmla="val 60456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5902707" y="3043798"/>
            <a:ext cx="233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scrum, klant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5779147" y="3632328"/>
            <a:ext cx="158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collega</a:t>
            </a:r>
          </a:p>
        </p:txBody>
      </p:sp>
      <p:cxnSp>
        <p:nvCxnSpPr>
          <p:cNvPr id="16" name="Kromme verbindingslijn 15"/>
          <p:cNvCxnSpPr/>
          <p:nvPr/>
        </p:nvCxnSpPr>
        <p:spPr>
          <a:xfrm flipV="1">
            <a:off x="4115383" y="3916790"/>
            <a:ext cx="1663117" cy="521028"/>
          </a:xfrm>
          <a:prstGeom prst="curvedConnector3">
            <a:avLst>
              <a:gd name="adj1" fmla="val 584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5760171" y="4246010"/>
            <a:ext cx="1918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collega</a:t>
            </a:r>
          </a:p>
        </p:txBody>
      </p:sp>
      <p:cxnSp>
        <p:nvCxnSpPr>
          <p:cNvPr id="19" name="Kromme verbindingslijn 18"/>
          <p:cNvCxnSpPr/>
          <p:nvPr/>
        </p:nvCxnSpPr>
        <p:spPr>
          <a:xfrm flipV="1">
            <a:off x="3403600" y="4594206"/>
            <a:ext cx="2277184" cy="382727"/>
          </a:xfrm>
          <a:prstGeom prst="curvedConnector3">
            <a:avLst>
              <a:gd name="adj1" fmla="val 73424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>
            <a:off x="5757615" y="4838295"/>
            <a:ext cx="244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scrum, klant</a:t>
            </a:r>
          </a:p>
        </p:txBody>
      </p:sp>
      <p:cxnSp>
        <p:nvCxnSpPr>
          <p:cNvPr id="26" name="Kromme verbindingslijn 25"/>
          <p:cNvCxnSpPr/>
          <p:nvPr/>
        </p:nvCxnSpPr>
        <p:spPr>
          <a:xfrm flipV="1">
            <a:off x="4337728" y="5133321"/>
            <a:ext cx="1343056" cy="122585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/>
          <p:cNvSpPr txBox="1"/>
          <p:nvPr/>
        </p:nvSpPr>
        <p:spPr>
          <a:xfrm>
            <a:off x="5680784" y="5516184"/>
            <a:ext cx="248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scrum, klant</a:t>
            </a:r>
          </a:p>
        </p:txBody>
      </p:sp>
      <p:cxnSp>
        <p:nvCxnSpPr>
          <p:cNvPr id="30" name="Kromme verbindingslijn 29"/>
          <p:cNvCxnSpPr/>
          <p:nvPr/>
        </p:nvCxnSpPr>
        <p:spPr>
          <a:xfrm flipV="1">
            <a:off x="4702648" y="5691230"/>
            <a:ext cx="936635" cy="423108"/>
          </a:xfrm>
          <a:prstGeom prst="curved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raccolade 34"/>
          <p:cNvSpPr/>
          <p:nvPr/>
        </p:nvSpPr>
        <p:spPr>
          <a:xfrm>
            <a:off x="8159408" y="2484754"/>
            <a:ext cx="487927" cy="3616206"/>
          </a:xfrm>
          <a:prstGeom prst="rightBrace">
            <a:avLst/>
          </a:pr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/>
          <p:cNvSpPr txBox="1"/>
          <p:nvPr/>
        </p:nvSpPr>
        <p:spPr>
          <a:xfrm>
            <a:off x="0" y="0"/>
            <a:ext cx="150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</a:p>
          <a:p>
            <a:r>
              <a:rPr lang="nl-NL" sz="2400" dirty="0"/>
              <a:t>onderzoek</a:t>
            </a:r>
          </a:p>
        </p:txBody>
      </p:sp>
    </p:spTree>
    <p:extLst>
      <p:ext uri="{BB962C8B-B14F-4D97-AF65-F5344CB8AC3E}">
        <p14:creationId xmlns:p14="http://schemas.microsoft.com/office/powerpoint/2010/main" val="32076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67" y="0"/>
            <a:ext cx="3634933" cy="2862657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24</a:t>
            </a:fld>
            <a:endParaRPr lang="nl-NL"/>
          </a:p>
        </p:txBody>
      </p:sp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10560"/>
              </p:ext>
            </p:extLst>
          </p:nvPr>
        </p:nvGraphicFramePr>
        <p:xfrm>
          <a:off x="0" y="1172750"/>
          <a:ext cx="8477882" cy="567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9280">
                <a:tc>
                  <a:txBody>
                    <a:bodyPr/>
                    <a:lstStyle/>
                    <a:p>
                      <a:r>
                        <a:rPr lang="nl-NL" sz="3200" dirty="0"/>
                        <a:t>soort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9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/>
                        <a:t>kleine lus</a:t>
                      </a:r>
                    </a:p>
                    <a:p>
                      <a:endParaRPr lang="nl-N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view/</a:t>
                      </a:r>
                    </a:p>
                    <a:p>
                      <a:r>
                        <a:rPr lang="nl-NL" sz="3200" dirty="0"/>
                        <a:t>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zelf</a:t>
                      </a:r>
                    </a:p>
                    <a:p>
                      <a:r>
                        <a:rPr lang="nl-NL" sz="3200" dirty="0"/>
                        <a:t>collega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controle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 err="1"/>
                        <a:t>desk-research</a:t>
                      </a:r>
                      <a:endParaRPr lang="nl-NL" sz="3200" dirty="0"/>
                    </a:p>
                    <a:p>
                      <a:endParaRPr lang="nl-NL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7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/>
                        <a:t>grote lus</a:t>
                      </a:r>
                    </a:p>
                    <a:p>
                      <a:endParaRPr lang="nl-N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inhoud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view/</a:t>
                      </a:r>
                    </a:p>
                    <a:p>
                      <a:r>
                        <a:rPr lang="nl-NL" sz="3200" dirty="0"/>
                        <a:t>diagram</a:t>
                      </a:r>
                    </a:p>
                    <a:p>
                      <a:endParaRPr lang="nl-NL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collega</a:t>
                      </a:r>
                    </a:p>
                    <a:p>
                      <a:r>
                        <a:rPr lang="nl-NL" sz="3200" dirty="0"/>
                        <a:t>klant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interview</a:t>
                      </a:r>
                    </a:p>
                    <a:p>
                      <a:r>
                        <a:rPr lang="nl-NL" sz="3200" dirty="0"/>
                        <a:t>data-analyse</a:t>
                      </a:r>
                    </a:p>
                    <a:p>
                      <a:r>
                        <a:rPr lang="nl-NL" sz="3200" dirty="0" err="1"/>
                        <a:t>desk-research</a:t>
                      </a:r>
                      <a:endParaRPr lang="nl-NL" sz="3200" dirty="0"/>
                    </a:p>
                    <a:p>
                      <a:r>
                        <a:rPr lang="nl-NL" sz="3200" dirty="0"/>
                        <a:t>scrum</a:t>
                      </a:r>
                    </a:p>
                    <a:p>
                      <a:r>
                        <a:rPr lang="nl-NL" sz="3200" dirty="0"/>
                        <a:t>prototype</a:t>
                      </a:r>
                    </a:p>
                    <a:p>
                      <a:r>
                        <a:rPr lang="nl-NL" sz="3200" dirty="0"/>
                        <a:t>    . .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kstvak 7"/>
          <p:cNvSpPr txBox="1"/>
          <p:nvPr/>
        </p:nvSpPr>
        <p:spPr>
          <a:xfrm>
            <a:off x="1114551" y="0"/>
            <a:ext cx="4413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UML &amp; </a:t>
            </a:r>
            <a:r>
              <a:rPr lang="nl-NL" sz="6000" dirty="0"/>
              <a:t>onderzoek</a:t>
            </a:r>
          </a:p>
        </p:txBody>
      </p:sp>
    </p:spTree>
    <p:extLst>
      <p:ext uri="{BB962C8B-B14F-4D97-AF65-F5344CB8AC3E}">
        <p14:creationId xmlns:p14="http://schemas.microsoft.com/office/powerpoint/2010/main" val="200868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1" y="803765"/>
            <a:ext cx="1690903" cy="1331655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-575734" y="6492875"/>
            <a:ext cx="4114800" cy="365125"/>
          </a:xfrm>
        </p:spPr>
        <p:txBody>
          <a:bodyPr/>
          <a:lstStyle/>
          <a:p>
            <a:r>
              <a:rPr lang="nl-NL" dirty="0"/>
              <a:t>Wouter van der Ploeg </a:t>
            </a:r>
            <a:r>
              <a:rPr lang="nl-NL" dirty="0" err="1"/>
              <a:t>uml</a:t>
            </a:r>
            <a:r>
              <a:rPr lang="nl-NL" dirty="0"/>
              <a:t>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25</a:t>
            </a:fld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66286" y="0"/>
            <a:ext cx="255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Voorbeeld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A58E87A-A05A-5F4D-8454-4D4D7997172B}"/>
              </a:ext>
            </a:extLst>
          </p:cNvPr>
          <p:cNvSpPr txBox="1"/>
          <p:nvPr/>
        </p:nvSpPr>
        <p:spPr>
          <a:xfrm>
            <a:off x="4229425" y="-73540"/>
            <a:ext cx="6066725" cy="714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Hoofdstuk 3: Het 4+1-model</a:t>
            </a:r>
          </a:p>
          <a:p>
            <a:r>
              <a:rPr lang="nl-NL" sz="3200" dirty="0"/>
              <a:t>	</a:t>
            </a:r>
            <a:r>
              <a:rPr lang="nl-NL" sz="3600" dirty="0"/>
              <a:t>3.1 Scenario’s</a:t>
            </a:r>
          </a:p>
          <a:p>
            <a:r>
              <a:rPr lang="nl-NL" sz="3200" dirty="0"/>
              <a:t>	  </a:t>
            </a:r>
            <a:r>
              <a:rPr lang="nl-NL" sz="2800" dirty="0"/>
              <a:t>3.1.1 </a:t>
            </a:r>
            <a:r>
              <a:rPr lang="nl-NL" sz="2800" dirty="0" err="1"/>
              <a:t>Use</a:t>
            </a:r>
            <a:r>
              <a:rPr lang="nl-NL" sz="2800" dirty="0"/>
              <a:t>-case-diagram</a:t>
            </a:r>
          </a:p>
          <a:p>
            <a:r>
              <a:rPr lang="nl-NL" sz="2800" dirty="0"/>
              <a:t>	  3.1.2 Syntaxcontrole</a:t>
            </a:r>
          </a:p>
          <a:p>
            <a:r>
              <a:rPr lang="nl-NL" sz="2800" dirty="0"/>
              <a:t>	  3.1.3 Inhoudelijke controle</a:t>
            </a:r>
          </a:p>
          <a:p>
            <a:r>
              <a:rPr lang="nl-NL" sz="2800" dirty="0"/>
              <a:t>	  3.1.4 Toelichting</a:t>
            </a:r>
          </a:p>
          <a:p>
            <a:r>
              <a:rPr lang="nl-NL" sz="3200" dirty="0"/>
              <a:t>	</a:t>
            </a:r>
            <a:r>
              <a:rPr lang="nl-NL" sz="3600" dirty="0"/>
              <a:t>3.2 Logische view</a:t>
            </a:r>
          </a:p>
          <a:p>
            <a:r>
              <a:rPr lang="nl-NL" sz="3200" dirty="0"/>
              <a:t>	  </a:t>
            </a:r>
            <a:r>
              <a:rPr lang="nl-NL" sz="2800" dirty="0"/>
              <a:t>3.2.1 </a:t>
            </a:r>
            <a:r>
              <a:rPr lang="nl-NL" sz="2800" dirty="0" err="1"/>
              <a:t>Klassediagram</a:t>
            </a:r>
            <a:endParaRPr lang="nl-NL" sz="2800" dirty="0"/>
          </a:p>
          <a:p>
            <a:r>
              <a:rPr lang="nl-NL" sz="2800" dirty="0"/>
              <a:t>	  3.2.2 Syntaxcontrole</a:t>
            </a:r>
          </a:p>
          <a:p>
            <a:r>
              <a:rPr lang="nl-NL" sz="2800" dirty="0"/>
              <a:t>	  3.2.3 Inhoudelijke controle</a:t>
            </a:r>
          </a:p>
          <a:p>
            <a:r>
              <a:rPr lang="nl-NL" sz="2800" dirty="0"/>
              <a:t>	  3.2.4 Toelichting</a:t>
            </a:r>
            <a:endParaRPr lang="nl-NL" sz="2800" b="1" dirty="0"/>
          </a:p>
          <a:p>
            <a:r>
              <a:rPr lang="nl-NL" sz="3200" dirty="0"/>
              <a:t>	</a:t>
            </a:r>
            <a:r>
              <a:rPr lang="nl-NL" sz="3600" dirty="0"/>
              <a:t>3.3 Proces view</a:t>
            </a:r>
          </a:p>
          <a:p>
            <a:r>
              <a:rPr lang="nl-NL" sz="3200" dirty="0"/>
              <a:t>	  </a:t>
            </a:r>
            <a:r>
              <a:rPr lang="nl-NL" sz="2800" dirty="0"/>
              <a:t>3.3.1 </a:t>
            </a:r>
            <a:r>
              <a:rPr lang="nl-NL" sz="2800" dirty="0" err="1"/>
              <a:t>Sequence</a:t>
            </a:r>
            <a:r>
              <a:rPr lang="nl-NL" sz="2800" dirty="0"/>
              <a:t>-diagram</a:t>
            </a:r>
          </a:p>
          <a:p>
            <a:r>
              <a:rPr lang="nl-NL" sz="2800" dirty="0"/>
              <a:t>	  . . . </a:t>
            </a:r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43DCC58-77A6-6641-BC9E-592D3EFE1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5" y="2310575"/>
            <a:ext cx="2300459" cy="14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8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9174057" y="6351454"/>
            <a:ext cx="2743200" cy="365125"/>
          </a:xfrm>
        </p:spPr>
        <p:txBody>
          <a:bodyPr/>
          <a:lstStyle/>
          <a:p>
            <a:fld id="{20CA8AA1-92D0-9B49-8298-4BB15B233CF0}" type="slidenum">
              <a:rPr lang="nl-NL" smtClean="0"/>
              <a:t>26</a:t>
            </a:fld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8889" r="18040" b="19622"/>
          <a:stretch/>
        </p:blipFill>
        <p:spPr>
          <a:xfrm>
            <a:off x="697794" y="2414842"/>
            <a:ext cx="4458561" cy="321016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26" y="1007011"/>
            <a:ext cx="5155649" cy="4161554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9019788" y="2403923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1" name="Rechthoek 10"/>
          <p:cNvSpPr/>
          <p:nvPr/>
        </p:nvSpPr>
        <p:spPr>
          <a:xfrm>
            <a:off x="10357945" y="1662693"/>
            <a:ext cx="37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Rechthoek 11"/>
          <p:cNvSpPr/>
          <p:nvPr/>
        </p:nvSpPr>
        <p:spPr>
          <a:xfrm>
            <a:off x="9497735" y="266768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accent6"/>
                </a:solidFill>
              </a:rPr>
              <a:t>✔</a:t>
            </a:r>
          </a:p>
        </p:txBody>
      </p:sp>
      <p:sp>
        <p:nvSpPr>
          <p:cNvPr id="13" name="Rechthoek 12"/>
          <p:cNvSpPr/>
          <p:nvPr/>
        </p:nvSpPr>
        <p:spPr>
          <a:xfrm>
            <a:off x="8412382" y="353163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accent6"/>
                </a:solidFill>
              </a:rPr>
              <a:t>✔</a:t>
            </a:r>
          </a:p>
        </p:txBody>
      </p:sp>
      <p:sp>
        <p:nvSpPr>
          <p:cNvPr id="15" name="Rechthoek 14"/>
          <p:cNvSpPr/>
          <p:nvPr/>
        </p:nvSpPr>
        <p:spPr>
          <a:xfrm>
            <a:off x="9944428" y="1252570"/>
            <a:ext cx="286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Rechthoek 15"/>
          <p:cNvSpPr/>
          <p:nvPr/>
        </p:nvSpPr>
        <p:spPr>
          <a:xfrm>
            <a:off x="9412051" y="1982781"/>
            <a:ext cx="37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Rechthoek 16"/>
          <p:cNvSpPr/>
          <p:nvPr/>
        </p:nvSpPr>
        <p:spPr>
          <a:xfrm>
            <a:off x="9673142" y="3088823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8" name="Rechthoek 17"/>
          <p:cNvSpPr/>
          <p:nvPr/>
        </p:nvSpPr>
        <p:spPr>
          <a:xfrm>
            <a:off x="9118730" y="3812290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19" name="Rechthoek 18"/>
          <p:cNvSpPr/>
          <p:nvPr/>
        </p:nvSpPr>
        <p:spPr>
          <a:xfrm>
            <a:off x="11481701" y="4645345"/>
            <a:ext cx="61414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✘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697794" y="1677537"/>
            <a:ext cx="359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3.1.1 </a:t>
            </a:r>
            <a:r>
              <a:rPr lang="nl-NL" sz="2800" dirty="0" err="1"/>
              <a:t>Use</a:t>
            </a:r>
            <a:r>
              <a:rPr lang="nl-NL" sz="2800" dirty="0"/>
              <a:t>-case-diagram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6533474" y="323983"/>
            <a:ext cx="314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3.1.2 Syntaxcontrole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86C0F04-80AB-5A4E-A33A-F4F0F706F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90903" cy="1331655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48725BAD-7B9B-B249-B62E-610A4E952BA3}"/>
              </a:ext>
            </a:extLst>
          </p:cNvPr>
          <p:cNvSpPr txBox="1"/>
          <p:nvPr/>
        </p:nvSpPr>
        <p:spPr>
          <a:xfrm>
            <a:off x="1864464" y="0"/>
            <a:ext cx="255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Voorbeeld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9255F67F-3D29-794C-8281-1B5EB40264DB}"/>
              </a:ext>
            </a:extLst>
          </p:cNvPr>
          <p:cNvSpPr txBox="1"/>
          <p:nvPr/>
        </p:nvSpPr>
        <p:spPr>
          <a:xfrm>
            <a:off x="683407" y="5776982"/>
            <a:ext cx="3869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Toelichting: Rechts staat de actor Oven </a:t>
            </a:r>
          </a:p>
          <a:p>
            <a:r>
              <a:rPr lang="nl-NL" dirty="0">
                <a:solidFill>
                  <a:srgbClr val="FF0000"/>
                </a:solidFill>
              </a:rPr>
              <a:t>omdat …..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EBF0A84-E242-B442-8755-725FD055219C}"/>
              </a:ext>
            </a:extLst>
          </p:cNvPr>
          <p:cNvSpPr txBox="1"/>
          <p:nvPr/>
        </p:nvSpPr>
        <p:spPr>
          <a:xfrm>
            <a:off x="6563572" y="5407381"/>
            <a:ext cx="397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Toelichting: de actor Timer knop is actief</a:t>
            </a:r>
          </a:p>
          <a:p>
            <a:r>
              <a:rPr lang="nl-NL" dirty="0">
                <a:solidFill>
                  <a:srgbClr val="FF0000"/>
                </a:solidFill>
              </a:rPr>
              <a:t>omdat …..</a:t>
            </a:r>
          </a:p>
        </p:txBody>
      </p:sp>
    </p:spTree>
    <p:extLst>
      <p:ext uri="{BB962C8B-B14F-4D97-AF65-F5344CB8AC3E}">
        <p14:creationId xmlns:p14="http://schemas.microsoft.com/office/powerpoint/2010/main" val="857072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9174057" y="6351454"/>
            <a:ext cx="2743200" cy="365125"/>
          </a:xfrm>
        </p:spPr>
        <p:txBody>
          <a:bodyPr/>
          <a:lstStyle/>
          <a:p>
            <a:fld id="{20CA8AA1-92D0-9B49-8298-4BB15B233CF0}" type="slidenum">
              <a:rPr lang="nl-NL" smtClean="0"/>
              <a:t>27</a:t>
            </a:fld>
            <a:endParaRPr lang="nl-NL" dirty="0"/>
          </a:p>
        </p:txBody>
      </p:sp>
      <p:sp>
        <p:nvSpPr>
          <p:cNvPr id="3" name="Tekstvak 2"/>
          <p:cNvSpPr txBox="1"/>
          <p:nvPr/>
        </p:nvSpPr>
        <p:spPr>
          <a:xfrm>
            <a:off x="4815885" y="0"/>
            <a:ext cx="407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3.1.3 inhoudelijke controle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86C0F04-80AB-5A4E-A33A-F4F0F706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5" y="585593"/>
            <a:ext cx="1690903" cy="1331655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48725BAD-7B9B-B249-B62E-610A4E952BA3}"/>
              </a:ext>
            </a:extLst>
          </p:cNvPr>
          <p:cNvSpPr txBox="1"/>
          <p:nvPr/>
        </p:nvSpPr>
        <p:spPr>
          <a:xfrm>
            <a:off x="0" y="-60738"/>
            <a:ext cx="2559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Voorbeeld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EBF0A84-E242-B442-8755-725FD055219C}"/>
              </a:ext>
            </a:extLst>
          </p:cNvPr>
          <p:cNvSpPr txBox="1"/>
          <p:nvPr/>
        </p:nvSpPr>
        <p:spPr>
          <a:xfrm>
            <a:off x="4769146" y="4793512"/>
            <a:ext cx="7144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nl-NL" dirty="0">
                <a:solidFill>
                  <a:srgbClr val="FF0000"/>
                </a:solidFill>
              </a:rPr>
              <a:t>We hebben in de scrum-sessie van 30 maart het UCD met elkaar </a:t>
            </a:r>
          </a:p>
          <a:p>
            <a:r>
              <a:rPr lang="nl-NL" dirty="0">
                <a:solidFill>
                  <a:srgbClr val="FF0000"/>
                </a:solidFill>
              </a:rPr>
              <a:t>besproken (zie …) en hebben toen de actor ‘Deur dicht’ verwijderd omdat </a:t>
            </a:r>
          </a:p>
          <a:p>
            <a:r>
              <a:rPr lang="nl-NL" dirty="0">
                <a:solidFill>
                  <a:srgbClr val="FF0000"/>
                </a:solidFill>
              </a:rPr>
              <a:t>dat een actie is en geen actor.</a:t>
            </a:r>
          </a:p>
          <a:p>
            <a:r>
              <a:rPr lang="nl-NL" dirty="0">
                <a:solidFill>
                  <a:srgbClr val="FF0000"/>
                </a:solidFill>
              </a:rPr>
              <a:t>d.   We hebben geen </a:t>
            </a:r>
            <a:r>
              <a:rPr lang="nl-NL" dirty="0" err="1">
                <a:solidFill>
                  <a:srgbClr val="FF0000"/>
                </a:solidFill>
              </a:rPr>
              <a:t>include</a:t>
            </a:r>
            <a:r>
              <a:rPr lang="nl-NL" dirty="0">
                <a:solidFill>
                  <a:srgbClr val="FF0000"/>
                </a:solidFill>
              </a:rPr>
              <a:t>/</a:t>
            </a:r>
            <a:r>
              <a:rPr lang="nl-NL" dirty="0" err="1">
                <a:solidFill>
                  <a:srgbClr val="FF0000"/>
                </a:solidFill>
              </a:rPr>
              <a:t>extend</a:t>
            </a:r>
            <a:r>
              <a:rPr lang="nl-NL" dirty="0">
                <a:solidFill>
                  <a:srgbClr val="FF0000"/>
                </a:solidFill>
              </a:rPr>
              <a:t> opgenomen aangezien dat afgeraden </a:t>
            </a:r>
          </a:p>
          <a:p>
            <a:r>
              <a:rPr lang="nl-NL" dirty="0">
                <a:solidFill>
                  <a:srgbClr val="FF0000"/>
                </a:solidFill>
              </a:rPr>
              <a:t>wordt (van der Ploeg 2019)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D2DC49F-BDF9-F94B-80DA-EF3845D8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85" y="585593"/>
            <a:ext cx="4673911" cy="332621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91CAD33-94BF-134A-892C-EAAF6D78E23A}"/>
              </a:ext>
            </a:extLst>
          </p:cNvPr>
          <p:cNvSpPr txBox="1"/>
          <p:nvPr/>
        </p:nvSpPr>
        <p:spPr>
          <a:xfrm>
            <a:off x="4717973" y="4091052"/>
            <a:ext cx="717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FF0000"/>
                </a:solidFill>
              </a:rPr>
              <a:t>3.1.4 Toelichting   </a:t>
            </a:r>
            <a:r>
              <a:rPr lang="nl-NL" sz="2800" i="1" dirty="0"/>
              <a:t>(methode en verantwoording)</a:t>
            </a:r>
            <a:endParaRPr lang="nl-NL" sz="2800" i="1" dirty="0">
              <a:solidFill>
                <a:srgbClr val="FF0000"/>
              </a:solidFill>
            </a:endParaRPr>
          </a:p>
        </p:txBody>
      </p:sp>
      <p:sp>
        <p:nvSpPr>
          <p:cNvPr id="2" name="Pijl links 1">
            <a:extLst>
              <a:ext uri="{FF2B5EF4-FFF2-40B4-BE49-F238E27FC236}">
                <a16:creationId xmlns:a16="http://schemas.microsoft.com/office/drawing/2014/main" id="{C7D8A48F-1F11-004B-BDB5-748ED006A9FD}"/>
              </a:ext>
            </a:extLst>
          </p:cNvPr>
          <p:cNvSpPr/>
          <p:nvPr/>
        </p:nvSpPr>
        <p:spPr>
          <a:xfrm rot="21355368">
            <a:off x="2743200" y="6294584"/>
            <a:ext cx="2914931" cy="113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AAEC6B4-0D93-A245-897F-196128A1AC9E}"/>
              </a:ext>
            </a:extLst>
          </p:cNvPr>
          <p:cNvSpPr txBox="1"/>
          <p:nvPr/>
        </p:nvSpPr>
        <p:spPr>
          <a:xfrm>
            <a:off x="1576507" y="5982122"/>
            <a:ext cx="181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1"/>
                </a:solidFill>
              </a:rPr>
              <a:t>bron volgens APA</a:t>
            </a:r>
          </a:p>
        </p:txBody>
      </p:sp>
    </p:spTree>
    <p:extLst>
      <p:ext uri="{BB962C8B-B14F-4D97-AF65-F5344CB8AC3E}">
        <p14:creationId xmlns:p14="http://schemas.microsoft.com/office/powerpoint/2010/main" val="74054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>
                <a:solidFill>
                  <a:srgbClr val="FF0000"/>
                </a:solidFill>
              </a:rPr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3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0" y="372140"/>
            <a:ext cx="9916530" cy="62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/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4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6" b="57143"/>
          <a:stretch/>
        </p:blipFill>
        <p:spPr>
          <a:xfrm>
            <a:off x="3094177" y="39255"/>
            <a:ext cx="3997739" cy="2679404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466953" y="2977115"/>
            <a:ext cx="117250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﻿</a:t>
            </a:r>
            <a:r>
              <a:rPr lang="nl-NL" sz="4800" dirty="0">
                <a:solidFill>
                  <a:srgbClr val="FF0000"/>
                </a:solidFill>
              </a:rPr>
              <a:t>Logische</a:t>
            </a:r>
            <a:r>
              <a:rPr lang="nl-NL" sz="4800" dirty="0"/>
              <a:t> </a:t>
            </a:r>
            <a:r>
              <a:rPr lang="nl-NL" sz="4800" dirty="0">
                <a:solidFill>
                  <a:srgbClr val="FF0000"/>
                </a:solidFill>
              </a:rPr>
              <a:t>/</a:t>
            </a:r>
            <a:r>
              <a:rPr lang="nl-NL" sz="4800" dirty="0"/>
              <a:t> </a:t>
            </a:r>
            <a:r>
              <a:rPr lang="nl-NL" sz="4800" dirty="0">
                <a:solidFill>
                  <a:srgbClr val="FF0000"/>
                </a:solidFill>
              </a:rPr>
              <a:t>structurele</a:t>
            </a:r>
            <a:r>
              <a:rPr lang="nl-NL" sz="4800" dirty="0"/>
              <a:t> view</a:t>
            </a:r>
          </a:p>
          <a:p>
            <a:r>
              <a:rPr lang="nl-NL" sz="4800" dirty="0"/>
              <a:t>		</a:t>
            </a:r>
            <a:r>
              <a:rPr lang="nl-NL" sz="4800" dirty="0">
                <a:solidFill>
                  <a:srgbClr val="FF0000"/>
                </a:solidFill>
              </a:rPr>
              <a:t>⟶</a:t>
            </a:r>
            <a:r>
              <a:rPr lang="nl-NL" sz="4800" dirty="0"/>
              <a:t> functionaliteit voor  eindgebruikers</a:t>
            </a:r>
          </a:p>
          <a:p>
            <a:r>
              <a:rPr lang="nl-NL" sz="4800" i="1" dirty="0"/>
              <a:t>met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124675" y="4666733"/>
            <a:ext cx="30428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nl-NL" sz="4800" dirty="0" err="1"/>
              <a:t>klasse~n</a:t>
            </a:r>
            <a:endParaRPr lang="nl-NL" sz="4800" dirty="0"/>
          </a:p>
          <a:p>
            <a:pPr marL="571500" indent="-571500">
              <a:buFont typeface="Arial" charset="0"/>
              <a:buChar char="•"/>
            </a:pPr>
            <a:r>
              <a:rPr lang="nl-NL" sz="4800" dirty="0" err="1"/>
              <a:t>object~n</a:t>
            </a:r>
            <a:endParaRPr lang="nl-NL" sz="4800" dirty="0"/>
          </a:p>
          <a:p>
            <a:endParaRPr lang="nl-NL" sz="48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A58EC6D-9AA4-9848-937C-E1B2FBCD9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088" y="478768"/>
            <a:ext cx="3469841" cy="2187585"/>
          </a:xfrm>
          <a:prstGeom prst="rect">
            <a:avLst/>
          </a:prstGeom>
        </p:spPr>
      </p:pic>
      <p:sp>
        <p:nvSpPr>
          <p:cNvPr id="9" name="Pijl links 8">
            <a:extLst>
              <a:ext uri="{FF2B5EF4-FFF2-40B4-BE49-F238E27FC236}">
                <a16:creationId xmlns:a16="http://schemas.microsoft.com/office/drawing/2014/main" id="{F8886942-7283-6F40-884A-44635E3EA798}"/>
              </a:ext>
            </a:extLst>
          </p:cNvPr>
          <p:cNvSpPr/>
          <p:nvPr/>
        </p:nvSpPr>
        <p:spPr>
          <a:xfrm rot="10023597">
            <a:off x="7120894" y="938641"/>
            <a:ext cx="1460728" cy="424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099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/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5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3" r="59793"/>
          <a:stretch/>
        </p:blipFill>
        <p:spPr>
          <a:xfrm>
            <a:off x="51493" y="4067709"/>
            <a:ext cx="3987107" cy="2653766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4038600" y="0"/>
            <a:ext cx="827688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﻿</a:t>
            </a:r>
            <a:r>
              <a:rPr lang="nl-NL" sz="4800" dirty="0">
                <a:solidFill>
                  <a:srgbClr val="FF0000"/>
                </a:solidFill>
              </a:rPr>
              <a:t>Proces-/</a:t>
            </a:r>
            <a:r>
              <a:rPr lang="nl-NL" sz="4800" dirty="0"/>
              <a:t> </a:t>
            </a:r>
            <a:r>
              <a:rPr lang="nl-NL" sz="4800" dirty="0">
                <a:solidFill>
                  <a:srgbClr val="FF0000"/>
                </a:solidFill>
              </a:rPr>
              <a:t>gedrags</a:t>
            </a:r>
            <a:r>
              <a:rPr lang="nl-NL" sz="4800" dirty="0"/>
              <a:t>view </a:t>
            </a:r>
          </a:p>
          <a:p>
            <a:r>
              <a:rPr lang="nl-NL" sz="4800" dirty="0"/>
              <a:t>		</a:t>
            </a:r>
            <a:r>
              <a:rPr lang="nl-NL" sz="4800" dirty="0">
                <a:solidFill>
                  <a:srgbClr val="FF0000"/>
                </a:solidFill>
              </a:rPr>
              <a:t>⟶</a:t>
            </a:r>
            <a:r>
              <a:rPr lang="nl-NL" sz="4800" dirty="0"/>
              <a:t> dynamische aspecten</a:t>
            </a:r>
          </a:p>
          <a:p>
            <a:r>
              <a:rPr lang="nl-NL" sz="4800" i="1" dirty="0"/>
              <a:t>met</a:t>
            </a:r>
          </a:p>
          <a:p>
            <a:pPr marL="2057400" lvl="3" indent="-685800">
              <a:buFont typeface="Arial" charset="0"/>
              <a:buChar char="•"/>
            </a:pPr>
            <a:r>
              <a:rPr lang="nl-NL" sz="4800" dirty="0" err="1"/>
              <a:t>sequence~n</a:t>
            </a:r>
            <a:endParaRPr lang="nl-NL" sz="4800" dirty="0"/>
          </a:p>
          <a:p>
            <a:pPr marL="2057400" lvl="3" indent="-685800">
              <a:buFont typeface="Arial" charset="0"/>
              <a:buChar char="•"/>
            </a:pPr>
            <a:r>
              <a:rPr lang="nl-NL" sz="4800" dirty="0" err="1"/>
              <a:t>activiteiten~n</a:t>
            </a:r>
            <a:endParaRPr lang="nl-NL" sz="4800" dirty="0"/>
          </a:p>
          <a:p>
            <a:pPr marL="2057400" lvl="3" indent="-685800">
              <a:buFont typeface="Arial" charset="0"/>
              <a:buChar char="•"/>
            </a:pPr>
            <a:r>
              <a:rPr lang="nl-NL" sz="4800" dirty="0" err="1"/>
              <a:t>toestands~n</a:t>
            </a:r>
            <a:endParaRPr lang="nl-NL" sz="4800" dirty="0"/>
          </a:p>
          <a:p>
            <a:pPr marL="2057400" lvl="3" indent="-685800">
              <a:buFont typeface="Arial" charset="0"/>
              <a:buChar char="•"/>
            </a:pPr>
            <a:r>
              <a:rPr lang="nl-NL" sz="4800" dirty="0" err="1"/>
              <a:t>communicatie~n</a:t>
            </a:r>
            <a:endParaRPr lang="nl-NL" sz="4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2135AEF-17DA-024C-A4BD-84A3DF691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2" y="1914586"/>
            <a:ext cx="2402089" cy="1514414"/>
          </a:xfrm>
          <a:prstGeom prst="rect">
            <a:avLst/>
          </a:prstGeom>
        </p:spPr>
      </p:pic>
      <p:sp>
        <p:nvSpPr>
          <p:cNvPr id="8" name="Pijl links 7">
            <a:extLst>
              <a:ext uri="{FF2B5EF4-FFF2-40B4-BE49-F238E27FC236}">
                <a16:creationId xmlns:a16="http://schemas.microsoft.com/office/drawing/2014/main" id="{C169E203-CBA6-424F-80FD-D3F9BB3070FB}"/>
              </a:ext>
            </a:extLst>
          </p:cNvPr>
          <p:cNvSpPr/>
          <p:nvPr/>
        </p:nvSpPr>
        <p:spPr>
          <a:xfrm rot="4903019">
            <a:off x="959614" y="3505340"/>
            <a:ext cx="582012" cy="207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296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/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6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3" t="-1138" r="840" b="57822"/>
          <a:stretch/>
        </p:blipFill>
        <p:spPr>
          <a:xfrm>
            <a:off x="7759940" y="0"/>
            <a:ext cx="4261781" cy="2708114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851382" y="2193542"/>
            <a:ext cx="83413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800" dirty="0"/>
              <a:t>﻿</a:t>
            </a:r>
            <a:r>
              <a:rPr lang="nl-NL" sz="4800" dirty="0">
                <a:solidFill>
                  <a:srgbClr val="FF0000"/>
                </a:solidFill>
              </a:rPr>
              <a:t>Implementatie</a:t>
            </a:r>
            <a:r>
              <a:rPr lang="nl-NL" sz="4800" dirty="0"/>
              <a:t> view </a:t>
            </a:r>
          </a:p>
          <a:p>
            <a:r>
              <a:rPr lang="nl-NL" sz="4800" dirty="0"/>
              <a:t>		</a:t>
            </a:r>
            <a:r>
              <a:rPr lang="nl-NL" sz="4800" dirty="0">
                <a:solidFill>
                  <a:srgbClr val="FF0000"/>
                </a:solidFill>
              </a:rPr>
              <a:t>⟶</a:t>
            </a:r>
            <a:r>
              <a:rPr lang="nl-NL" sz="4800" dirty="0"/>
              <a:t> beheer van software. </a:t>
            </a:r>
          </a:p>
          <a:p>
            <a:r>
              <a:rPr lang="nl-NL" sz="4800" i="1" dirty="0"/>
              <a:t>met</a:t>
            </a:r>
          </a:p>
          <a:p>
            <a:pPr marL="2514600" lvl="4" indent="-685800">
              <a:buFont typeface="Arial" charset="0"/>
              <a:buChar char="•"/>
            </a:pPr>
            <a:r>
              <a:rPr lang="nl-NL" sz="4800" dirty="0" err="1"/>
              <a:t>component~n</a:t>
            </a:r>
            <a:endParaRPr lang="nl-NL" sz="4800" dirty="0"/>
          </a:p>
          <a:p>
            <a:pPr marL="2514600" lvl="4" indent="-685800">
              <a:buFont typeface="Arial" charset="0"/>
              <a:buChar char="•"/>
            </a:pPr>
            <a:r>
              <a:rPr lang="nl-NL" sz="4800" dirty="0"/>
              <a:t>package-~n </a:t>
            </a:r>
          </a:p>
          <a:p>
            <a:pPr marL="2514600" lvl="4" indent="-685800">
              <a:buFont typeface="Arial" charset="0"/>
              <a:buChar char="•"/>
            </a:pPr>
            <a:r>
              <a:rPr lang="nl-NL" sz="4800" dirty="0"/>
              <a:t>(</a:t>
            </a:r>
            <a:r>
              <a:rPr lang="nl-NL" sz="4800" dirty="0" err="1"/>
              <a:t>klasse~n</a:t>
            </a:r>
            <a:r>
              <a:rPr lang="nl-NL" sz="4800" dirty="0"/>
              <a:t>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C01F1E8-0B65-E247-BC7E-276F9F4F6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619" y="3946002"/>
            <a:ext cx="3458187" cy="2180238"/>
          </a:xfrm>
          <a:prstGeom prst="rect">
            <a:avLst/>
          </a:prstGeom>
        </p:spPr>
      </p:pic>
      <p:sp>
        <p:nvSpPr>
          <p:cNvPr id="8" name="Pijl links 7">
            <a:extLst>
              <a:ext uri="{FF2B5EF4-FFF2-40B4-BE49-F238E27FC236}">
                <a16:creationId xmlns:a16="http://schemas.microsoft.com/office/drawing/2014/main" id="{A0158862-D020-0E4C-9F4F-646F9723B0FA}"/>
              </a:ext>
            </a:extLst>
          </p:cNvPr>
          <p:cNvSpPr/>
          <p:nvPr/>
        </p:nvSpPr>
        <p:spPr>
          <a:xfrm rot="15960144">
            <a:off x="10380237" y="3283745"/>
            <a:ext cx="1381301" cy="211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6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0" y="0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/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7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3" t="56273" r="90" b="411"/>
          <a:stretch/>
        </p:blipFill>
        <p:spPr>
          <a:xfrm>
            <a:off x="6379449" y="4013361"/>
            <a:ext cx="4261781" cy="2708114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2594345" y="0"/>
            <a:ext cx="9597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﻿</a:t>
            </a:r>
            <a:r>
              <a:rPr lang="nl-NL" sz="4800" dirty="0">
                <a:solidFill>
                  <a:srgbClr val="FF0000"/>
                </a:solidFill>
              </a:rPr>
              <a:t>﻿Fysieke </a:t>
            </a:r>
            <a:r>
              <a:rPr lang="nl-NL" sz="4800" dirty="0"/>
              <a:t>view </a:t>
            </a:r>
          </a:p>
          <a:p>
            <a:r>
              <a:rPr lang="nl-NL" sz="4800" dirty="0"/>
              <a:t>		</a:t>
            </a:r>
            <a:r>
              <a:rPr lang="nl-NL" sz="4800" dirty="0">
                <a:solidFill>
                  <a:srgbClr val="FF0000"/>
                </a:solidFill>
              </a:rPr>
              <a:t>⟶</a:t>
            </a:r>
            <a:r>
              <a:rPr lang="nl-NL" sz="4800" dirty="0"/>
              <a:t> uitrol van software over </a:t>
            </a:r>
          </a:p>
          <a:p>
            <a:r>
              <a:rPr lang="nl-NL" sz="4800" dirty="0"/>
              <a:t>			fysieke systemen</a:t>
            </a:r>
          </a:p>
          <a:p>
            <a:r>
              <a:rPr lang="nl-NL" sz="4800" i="1" dirty="0"/>
              <a:t>met</a:t>
            </a:r>
          </a:p>
          <a:p>
            <a:pPr marL="4343400" lvl="8" indent="-685800">
              <a:buFont typeface="Arial" charset="0"/>
              <a:buChar char="•"/>
            </a:pPr>
            <a:r>
              <a:rPr lang="nl-NL" sz="4800" dirty="0" err="1"/>
              <a:t>deployment</a:t>
            </a:r>
            <a:r>
              <a:rPr lang="nl-NL" sz="4800" dirty="0"/>
              <a:t>-~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FBB1408-1DB0-7143-8450-0552F34C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9" y="4471638"/>
            <a:ext cx="2989437" cy="1884711"/>
          </a:xfrm>
          <a:prstGeom prst="rect">
            <a:avLst/>
          </a:prstGeom>
        </p:spPr>
      </p:pic>
      <p:sp>
        <p:nvSpPr>
          <p:cNvPr id="8" name="Pijl links 7">
            <a:extLst>
              <a:ext uri="{FF2B5EF4-FFF2-40B4-BE49-F238E27FC236}">
                <a16:creationId xmlns:a16="http://schemas.microsoft.com/office/drawing/2014/main" id="{47963334-518F-B34E-8BF4-42E588939935}"/>
              </a:ext>
            </a:extLst>
          </p:cNvPr>
          <p:cNvSpPr/>
          <p:nvPr/>
        </p:nvSpPr>
        <p:spPr>
          <a:xfrm rot="21368295">
            <a:off x="4589311" y="5691284"/>
            <a:ext cx="1792288" cy="294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817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62521" y="635092"/>
            <a:ext cx="2212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UML &amp; </a:t>
            </a:r>
          </a:p>
          <a:p>
            <a:r>
              <a:rPr lang="nl-NL" sz="3600" dirty="0"/>
              <a:t>onderzoek</a:t>
            </a:r>
          </a:p>
          <a:p>
            <a:r>
              <a:rPr lang="nl-NL" sz="3600" dirty="0"/>
              <a:t>4+1-model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8</a:t>
            </a:fld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88629" y="-78428"/>
            <a:ext cx="12390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﻿</a:t>
            </a:r>
            <a:r>
              <a:rPr lang="nl-NL" sz="4800" dirty="0">
                <a:solidFill>
                  <a:srgbClr val="FF0000"/>
                </a:solidFill>
              </a:rPr>
              <a:t>﻿﻿		Scenario's ⟶</a:t>
            </a:r>
            <a:r>
              <a:rPr lang="nl-NL" sz="4800" dirty="0"/>
              <a:t> beschrijving functionaliteit </a:t>
            </a:r>
          </a:p>
          <a:p>
            <a:r>
              <a:rPr lang="nl-NL" sz="4800" dirty="0"/>
              <a:t>      					     </a:t>
            </a:r>
            <a:r>
              <a:rPr lang="nl-NL" sz="4800" dirty="0" err="1"/>
              <a:t>requirements</a:t>
            </a:r>
            <a:r>
              <a:rPr lang="nl-NL" sz="4800" dirty="0"/>
              <a:t>-analyse </a:t>
            </a:r>
          </a:p>
          <a:p>
            <a:endParaRPr lang="nl-NL" sz="4800" dirty="0"/>
          </a:p>
          <a:p>
            <a:endParaRPr lang="nl-NL" sz="4800" dirty="0"/>
          </a:p>
          <a:p>
            <a:endParaRPr lang="nl-NL" sz="4800" dirty="0"/>
          </a:p>
          <a:p>
            <a:endParaRPr lang="nl-NL" sz="4800" dirty="0"/>
          </a:p>
          <a:p>
            <a:r>
              <a:rPr lang="nl-NL" sz="4800" i="1" dirty="0"/>
              <a:t>met</a:t>
            </a:r>
          </a:p>
          <a:p>
            <a:pPr marL="1600200" lvl="2" indent="-685800">
              <a:buFont typeface="Arial" charset="0"/>
              <a:buChar char="•"/>
            </a:pPr>
            <a:r>
              <a:rPr lang="nl-NL" sz="4800" dirty="0"/>
              <a:t>user-</a:t>
            </a:r>
            <a:r>
              <a:rPr lang="nl-NL" sz="4800" dirty="0" err="1"/>
              <a:t>stories</a:t>
            </a:r>
            <a:r>
              <a:rPr lang="nl-NL" sz="4800" dirty="0"/>
              <a:t> </a:t>
            </a:r>
          </a:p>
          <a:p>
            <a:pPr marL="1600200" lvl="2" indent="-685800">
              <a:buFont typeface="Arial" charset="0"/>
              <a:buChar char="•"/>
            </a:pPr>
            <a:r>
              <a:rPr lang="nl-NL" sz="4800" dirty="0" err="1"/>
              <a:t>use</a:t>
            </a:r>
            <a:r>
              <a:rPr lang="nl-NL" sz="4800" dirty="0"/>
              <a:t>-case-~n </a:t>
            </a:r>
          </a:p>
        </p:txBody>
      </p:sp>
      <p:grpSp>
        <p:nvGrpSpPr>
          <p:cNvPr id="10" name="Groeperen 9"/>
          <p:cNvGrpSpPr/>
          <p:nvPr/>
        </p:nvGrpSpPr>
        <p:grpSpPr>
          <a:xfrm>
            <a:off x="2539380" y="1655726"/>
            <a:ext cx="5295307" cy="3026067"/>
            <a:chOff x="6096000" y="-106371"/>
            <a:chExt cx="5295307" cy="3026067"/>
          </a:xfrm>
        </p:grpSpPr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8" t="30559" r="31897" b="32535"/>
            <a:stretch/>
          </p:blipFill>
          <p:spPr>
            <a:xfrm>
              <a:off x="6794203" y="318931"/>
              <a:ext cx="4114801" cy="2307311"/>
            </a:xfrm>
            <a:prstGeom prst="rect">
              <a:avLst/>
            </a:prstGeom>
          </p:spPr>
        </p:pic>
        <p:sp>
          <p:nvSpPr>
            <p:cNvPr id="7" name="Ruit 6"/>
            <p:cNvSpPr/>
            <p:nvPr/>
          </p:nvSpPr>
          <p:spPr>
            <a:xfrm>
              <a:off x="6096000" y="202019"/>
              <a:ext cx="1166037" cy="85060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uit 7"/>
            <p:cNvSpPr/>
            <p:nvPr/>
          </p:nvSpPr>
          <p:spPr>
            <a:xfrm>
              <a:off x="6311900" y="2069092"/>
              <a:ext cx="1166037" cy="85060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uit 8"/>
            <p:cNvSpPr/>
            <p:nvPr/>
          </p:nvSpPr>
          <p:spPr>
            <a:xfrm>
              <a:off x="10225270" y="-106371"/>
              <a:ext cx="1166037" cy="85060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1" name="Rechthoek 10"/>
          <p:cNvSpPr/>
          <p:nvPr/>
        </p:nvSpPr>
        <p:spPr>
          <a:xfrm>
            <a:off x="6644353" y="5048025"/>
            <a:ext cx="56968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nl-NL" sz="4800" dirty="0"/>
              <a:t>teksten: scenario's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A27F7E69-50A0-6A40-85A2-77FA9E93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32" y="2595372"/>
            <a:ext cx="2644520" cy="1667256"/>
          </a:xfrm>
          <a:prstGeom prst="rect">
            <a:avLst/>
          </a:prstGeom>
        </p:spPr>
      </p:pic>
      <p:sp>
        <p:nvSpPr>
          <p:cNvPr id="13" name="Pijl links 12">
            <a:extLst>
              <a:ext uri="{FF2B5EF4-FFF2-40B4-BE49-F238E27FC236}">
                <a16:creationId xmlns:a16="http://schemas.microsoft.com/office/drawing/2014/main" id="{F7D2C7BD-D887-5142-871C-3B7ED3B07DEA}"/>
              </a:ext>
            </a:extLst>
          </p:cNvPr>
          <p:cNvSpPr/>
          <p:nvPr/>
        </p:nvSpPr>
        <p:spPr>
          <a:xfrm rot="10800000">
            <a:off x="7352384" y="3291726"/>
            <a:ext cx="2578558" cy="194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21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7AC004-5677-944A-A7CE-125566978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04"/>
          <a:stretch/>
        </p:blipFill>
        <p:spPr>
          <a:xfrm>
            <a:off x="385142" y="-188064"/>
            <a:ext cx="11806858" cy="7005604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Wouter van der Ploeg uml &amp; onderzoek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8AA1-92D0-9B49-8298-4BB15B233CF0}" type="slidenum">
              <a:rPr lang="nl-NL" smtClean="0"/>
              <a:t>9</a:t>
            </a:fld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C88AB3B-686B-C54E-BA2D-D4A8A3DAB5E9}"/>
              </a:ext>
            </a:extLst>
          </p:cNvPr>
          <p:cNvSpPr txBox="1"/>
          <p:nvPr/>
        </p:nvSpPr>
        <p:spPr>
          <a:xfrm>
            <a:off x="0" y="-188064"/>
            <a:ext cx="2891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﻿</a:t>
            </a:r>
            <a:r>
              <a:rPr lang="nl-NL" sz="4000" dirty="0">
                <a:solidFill>
                  <a:srgbClr val="FF0000"/>
                </a:solidFill>
              </a:rPr>
              <a:t>﻿﻿</a:t>
            </a:r>
            <a:r>
              <a:rPr lang="nl-NL" sz="4000" dirty="0" err="1">
                <a:solidFill>
                  <a:srgbClr val="FF0000"/>
                </a:solidFill>
              </a:rPr>
              <a:t>use</a:t>
            </a:r>
            <a:r>
              <a:rPr lang="nl-NL" sz="4000" dirty="0">
                <a:solidFill>
                  <a:srgbClr val="FF0000"/>
                </a:solidFill>
              </a:rPr>
              <a:t>-case scenario</a:t>
            </a:r>
          </a:p>
          <a:p>
            <a:r>
              <a:rPr lang="nl-NL" sz="4000" dirty="0">
                <a:solidFill>
                  <a:srgbClr val="FF0000"/>
                </a:solidFill>
              </a:rPr>
              <a:t>voorbeeld 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839719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668</Words>
  <Application>Microsoft Macintosh PowerPoint</Application>
  <PresentationFormat>Breedbeeld</PresentationFormat>
  <Paragraphs>318</Paragraphs>
  <Slides>27</Slides>
  <Notes>27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Ploeg, W. van der</cp:lastModifiedBy>
  <cp:revision>41</cp:revision>
  <dcterms:created xsi:type="dcterms:W3CDTF">2018-12-03T10:53:38Z</dcterms:created>
  <dcterms:modified xsi:type="dcterms:W3CDTF">2019-03-27T08:48:00Z</dcterms:modified>
</cp:coreProperties>
</file>